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58" r:id="rId4"/>
    <p:sldId id="259" r:id="rId5"/>
    <p:sldId id="261" r:id="rId6"/>
    <p:sldId id="262" r:id="rId7"/>
    <p:sldId id="265" r:id="rId8"/>
    <p:sldId id="278" r:id="rId9"/>
    <p:sldId id="264" r:id="rId10"/>
    <p:sldId id="275" r:id="rId11"/>
    <p:sldId id="276" r:id="rId12"/>
    <p:sldId id="268" r:id="rId13"/>
    <p:sldId id="271" r:id="rId14"/>
    <p:sldId id="273" r:id="rId15"/>
    <p:sldId id="277" r:id="rId16"/>
    <p:sldId id="272" r:id="rId17"/>
    <p:sldId id="279" r:id="rId18"/>
    <p:sldId id="274" r:id="rId19"/>
    <p:sldId id="270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99" autoAdjust="0"/>
  </p:normalViewPr>
  <p:slideViewPr>
    <p:cSldViewPr snapToGrid="0">
      <p:cViewPr>
        <p:scale>
          <a:sx n="66" d="100"/>
          <a:sy n="66" d="100"/>
        </p:scale>
        <p:origin x="-66" y="26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300C0-4759-4BBD-A60B-053B91DF5F62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635B1-D75A-48E5-912F-A6B3987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7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 bioenergy/cellulosic ethanol</a:t>
            </a:r>
            <a:r>
              <a:rPr lang="en-US" baseline="0" dirty="0" smtClean="0"/>
              <a:t> plant produces </a:t>
            </a:r>
            <a:r>
              <a:rPr lang="en-US" altLang="en-US" sz="1200" b="1" dirty="0" smtClean="0">
                <a:solidFill>
                  <a:srgbClr val="002060"/>
                </a:solidFill>
              </a:rPr>
              <a:t> 50-million-gallons of ethanol per year </a:t>
            </a:r>
          </a:p>
          <a:p>
            <a:pPr algn="ctr"/>
            <a:r>
              <a:rPr lang="en-US" altLang="en-US" sz="12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~8 USDA Cold Hardiness Zones</a:t>
            </a:r>
          </a:p>
          <a:p>
            <a:pPr algn="ctr"/>
            <a:endParaRPr lang="en-US" altLang="en-US" sz="1200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altLang="en-US" sz="12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&gt;60 inches of Annual Precipitation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7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7F63-CBB2-409B-B7CE-F0B50520F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88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1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3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8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Stogios</a:t>
            </a:r>
            <a:r>
              <a:rPr lang="en-US" b="1" dirty="0" smtClean="0"/>
              <a:t> </a:t>
            </a:r>
            <a:r>
              <a:rPr lang="en-US" b="1" i="1" dirty="0" smtClean="0"/>
              <a:t>et al. </a:t>
            </a:r>
            <a:r>
              <a:rPr lang="en-US" b="1" dirty="0" smtClean="0"/>
              <a:t>2005</a:t>
            </a:r>
            <a:r>
              <a:rPr lang="en-US" dirty="0" smtClean="0"/>
              <a:t>:The BTB domain (also known as the POZ domain) is a versatile protein-protein interaction motif that participates in a wide range of cellular functions, including transcriptional regulation, cytoskeleton dynamics, ion channel assembly and gating, and targeting proteins for ubiquitination. Several BTB domain structures have been experimentally determined, revealing a highly conserved core structure. The BTB domain is typically found as a single copy in proteins that contain only one or two other types of domain, and this defines the BTB-zinc finger (BTB-ZF), BTB-BACK-</a:t>
            </a:r>
            <a:r>
              <a:rPr lang="en-US" dirty="0" err="1" smtClean="0"/>
              <a:t>kelch</a:t>
            </a:r>
            <a:r>
              <a:rPr lang="en-US" dirty="0" smtClean="0"/>
              <a:t> (BBK), voltage-gated potassium channel T1 (T1-Kv), MATH-BTB, BTB-NPH3 and BTB-BACK-PHR (BBP) families of proteins, among others. BTB-ZF proteins are also known as the POK (POZ and </a:t>
            </a:r>
            <a:r>
              <a:rPr lang="en-US" dirty="0" err="1" smtClean="0"/>
              <a:t>Krüppel</a:t>
            </a:r>
            <a:r>
              <a:rPr lang="en-US" dirty="0" smtClean="0"/>
              <a:t> zinc finger) proteins. Many members of this large family have been characterized as important transcriptional factors, and several are implicated in development and cancer, most notably BCL6, leukemia/lymphoma related factor (LRF)/</a:t>
            </a:r>
            <a:r>
              <a:rPr lang="en-US" dirty="0" err="1" smtClean="0"/>
              <a:t>Pokemon</a:t>
            </a:r>
            <a:r>
              <a:rPr lang="en-US" dirty="0" smtClean="0"/>
              <a:t>, PLZF, </a:t>
            </a:r>
            <a:r>
              <a:rPr lang="en-US" dirty="0" err="1" smtClean="0"/>
              <a:t>hypermethylated</a:t>
            </a:r>
            <a:r>
              <a:rPr lang="en-US" dirty="0" smtClean="0"/>
              <a:t> in cancer (HIC)1 and </a:t>
            </a:r>
            <a:r>
              <a:rPr lang="en-US" dirty="0" err="1" smtClean="0"/>
              <a:t>Myc</a:t>
            </a:r>
            <a:r>
              <a:rPr lang="en-US" dirty="0" smtClean="0"/>
              <a:t> interacting zinc finger (MIZ)1.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extant angiosperms, five YABBY subfamilies, FILAMENTOUS FLOWER (FIL or YAB1)/YABBY3 (YAB3 or AFO), CRABS CLAW (CRC), INNER NO OUTER (INO or YAB4), YAB2, and YAB5 [21] are distinguished by conserved functions in the initiation of lamina outgrowth, polarity maintenance, and establishment of the leaf margin [23–25]. Almeida et al. [26] and Morioka et al. [27] have provided evidence for the involvement of the YAB2 and YAB5 genes in the evolutionary diversification of style and filament morphology.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3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jpe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tiff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1" b="10620"/>
          <a:stretch/>
        </p:blipFill>
        <p:spPr bwMode="auto">
          <a:xfrm>
            <a:off x="-149523" y="0"/>
            <a:ext cx="12341521" cy="69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86971" y="1122363"/>
            <a:ext cx="10218058" cy="190991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Genetics of Genotype-By-Environment Interactions in the Switchgrass Diversity Panel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3662363"/>
            <a:ext cx="9144000" cy="159543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Alice MacQueen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BER Plant Genomic Science Workshop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2020-01-13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-1"/>
            <a:ext cx="3301999" cy="92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887906"/>
            <a:ext cx="330199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5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across the common gardens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Days between Greenup and Flowering 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7844" y="409310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Latitude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80769" y="259995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8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across the common gardens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Days between Greenup and Flowering 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Northern germplasm grown in the south has photoperiod sensitivity, leading to early flowering and low biomass.</a:t>
            </a:r>
          </a:p>
          <a:p>
            <a:endParaRPr lang="en-US" sz="2400" dirty="0" smtClean="0"/>
          </a:p>
          <a:p>
            <a:r>
              <a:rPr lang="en-US" sz="2400" dirty="0" smtClean="0"/>
              <a:t>Southern germplasm grown in the north does not have freezing tolerance and does not survive winter.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42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76292" cy="4351338"/>
          </a:xfrm>
        </p:spPr>
        <p:txBody>
          <a:bodyPr/>
          <a:lstStyle/>
          <a:p>
            <a:r>
              <a:rPr lang="en-US" dirty="0" smtClean="0"/>
              <a:t>Winter 2018 was cold and we observed considerable winter kill in the </a:t>
            </a:r>
            <a:r>
              <a:rPr lang="en-US" dirty="0" smtClean="0"/>
              <a:t>north.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0" y="3315190"/>
            <a:ext cx="4266488" cy="3192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850" y="2995587"/>
            <a:ext cx="449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</a:rPr>
              <a:t>Brooking SD, 11 degrees F on April 5</a:t>
            </a:r>
            <a:r>
              <a:rPr lang="en-US" b="1" baseline="30000" dirty="0" smtClean="0">
                <a:latin typeface="+mj-lt"/>
              </a:rPr>
              <a:t>th</a:t>
            </a:r>
            <a:r>
              <a:rPr lang="en-US" b="1" dirty="0" smtClean="0">
                <a:latin typeface="+mj-lt"/>
              </a:rPr>
              <a:t> </a:t>
            </a:r>
            <a:endParaRPr lang="en-US" b="1" dirty="0">
              <a:latin typeface="+mj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35A6D3B-FF98-4D5D-88F3-60F935036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54054"/>
          <a:stretch/>
        </p:blipFill>
        <p:spPr bwMode="auto">
          <a:xfrm>
            <a:off x="4879338" y="2728952"/>
            <a:ext cx="6860504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879338" y="2409349"/>
            <a:ext cx="731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</a:rPr>
              <a:t>Geographic distribution of northern winter kill across germplasm 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377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2" y="2521277"/>
            <a:ext cx="10197296" cy="40789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 smtClean="0"/>
              <a:t>Genetic associations for winter survival at four northern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0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46" y="0"/>
            <a:ext cx="5057317" cy="20229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48284" y="-234318"/>
            <a:ext cx="386342" cy="1107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551534" y="-112744"/>
            <a:ext cx="386342" cy="4778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 smtClean="0"/>
              <a:t>Genetic associations for winter survival at four northern sites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90710507"/>
              </p:ext>
            </p:extLst>
          </p:nvPr>
        </p:nvGraphicFramePr>
        <p:xfrm>
          <a:off x="612506" y="2610467"/>
          <a:ext cx="10966988" cy="32054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3283768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2076773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3316637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Chrom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Pattern of</a:t>
                      </a:r>
                      <a:r>
                        <a:rPr lang="en-US" baseline="0" dirty="0" smtClean="0"/>
                        <a:t> Allele 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Rice gene annotation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Chr03K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17.45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in Texas and Coastal ecotypes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Pavir.3KG320900 (in</a:t>
                      </a:r>
                      <a:r>
                        <a:rPr lang="en-US" baseline="0" dirty="0" smtClean="0"/>
                        <a:t>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MYB family transcription factor, putative, expressed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7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Chr05N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44.40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Variable </a:t>
                      </a:r>
                      <a:r>
                        <a:rPr lang="en-US" baseline="0" dirty="0" smtClean="0"/>
                        <a:t>in Coastal ecotype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Pavir.5NG297500</a:t>
                      </a:r>
                    </a:p>
                    <a:p>
                      <a:r>
                        <a:rPr lang="en-US" dirty="0" smtClean="0"/>
                        <a:t>(in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expressed protein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55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Chr09K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58.99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Variable </a:t>
                      </a:r>
                      <a:r>
                        <a:rPr lang="en-US" baseline="0" dirty="0" smtClean="0"/>
                        <a:t>in Coastal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smtClean="0"/>
                        <a:t>ecotype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Pavir.9KG487700 (in gene)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rhamnose</a:t>
                      </a:r>
                      <a:r>
                        <a:rPr lang="en-US" dirty="0" smtClean="0"/>
                        <a:t> biosynthesis 1 / NAD dependent epimerase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protein, expressed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Chr09N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4.73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in Texas ecotype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Pavir.9NG075191</a:t>
                      </a:r>
                    </a:p>
                    <a:p>
                      <a:r>
                        <a:rPr lang="en-US" dirty="0" smtClean="0"/>
                        <a:t>(in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aldehyde oxidase, putative, expressed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97988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7718155" y="86155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110419" y="771016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016596" y="793159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099965" y="394530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56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</a:t>
            </a:r>
            <a:r>
              <a:rPr lang="en-US" dirty="0" smtClean="0"/>
              <a:t>in flowering time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Days between Greenup and Flowering 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relationship </a:t>
            </a:r>
            <a:r>
              <a:rPr lang="en-US" sz="2400" dirty="0"/>
              <a:t>between plant </a:t>
            </a:r>
            <a:r>
              <a:rPr lang="en-US" sz="2400" dirty="0" err="1" smtClean="0"/>
              <a:t>greenup</a:t>
            </a:r>
            <a:r>
              <a:rPr lang="en-US" sz="2400" dirty="0" smtClean="0"/>
              <a:t> date </a:t>
            </a:r>
            <a:r>
              <a:rPr lang="en-US" sz="2400" dirty="0"/>
              <a:t>and </a:t>
            </a:r>
            <a:r>
              <a:rPr lang="en-US" sz="2400" dirty="0" smtClean="0"/>
              <a:t>flowering date varies more at southern </a:t>
            </a:r>
            <a:r>
              <a:rPr lang="en-US" sz="2400" dirty="0"/>
              <a:t>sites than at northern sites</a:t>
            </a:r>
          </a:p>
        </p:txBody>
      </p:sp>
    </p:spTree>
    <p:extLst>
      <p:ext uri="{BB962C8B-B14F-4D97-AF65-F5344CB8AC3E}">
        <p14:creationId xmlns:p14="http://schemas.microsoft.com/office/powerpoint/2010/main" val="207035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8" y="2138766"/>
            <a:ext cx="11798087" cy="4719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of GxE </a:t>
            </a:r>
            <a:r>
              <a:rPr lang="en-US" dirty="0" smtClean="0"/>
              <a:t>in flowering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5522" cy="4351338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Mashhattan</a:t>
            </a:r>
            <a:r>
              <a:rPr lang="en-US" dirty="0" smtClean="0"/>
              <a:t>” for Flowering Date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209" y="209225"/>
            <a:ext cx="3500038" cy="21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0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82" y="33112"/>
            <a:ext cx="4973970" cy="198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</a:t>
            </a:r>
            <a:r>
              <a:rPr lang="en-US" dirty="0" smtClean="0"/>
              <a:t>flowering time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 smtClean="0"/>
              <a:t>Genetic associations for winter survival at four northern sites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8575448"/>
              </p:ext>
            </p:extLst>
          </p:nvPr>
        </p:nvGraphicFramePr>
        <p:xfrm>
          <a:off x="612506" y="2610467"/>
          <a:ext cx="10966988" cy="31191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3283768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2076773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3316637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Chrom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Pattern of</a:t>
                      </a:r>
                      <a:r>
                        <a:rPr lang="en-US" baseline="0" dirty="0" smtClean="0"/>
                        <a:t> Allele Effects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Rice gene annotation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Chr03N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68.10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Pavir</a:t>
                      </a:r>
                      <a:r>
                        <a:rPr lang="en-US" dirty="0" smtClean="0"/>
                        <a:t>.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3NG273400</a:t>
                      </a:r>
                      <a:r>
                        <a:rPr lang="en-US" dirty="0" smtClean="0"/>
                        <a:t> (in promoter)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YABBY domain containing protein, putative, expressed	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8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Chr05N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29.71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Intergenic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99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Chr09K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12.89</a:t>
                      </a:r>
                      <a:r>
                        <a:rPr lang="en-US" baseline="0" dirty="0" smtClean="0"/>
                        <a:t>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Pavir.9K062457 (in gene)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BTBA4 - Bric-a-Brac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Tramtrack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Broad Complex BTB domain with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Ankyrin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repeat region, expressed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992768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8384582" y="291965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257655" y="125959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0985600" y="177552"/>
            <a:ext cx="511444" cy="14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5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of GxE Effects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Effect of one SNP of significant effect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8" y="3832630"/>
            <a:ext cx="5082880" cy="2072870"/>
          </a:xfrm>
          <a:prstGeom prst="rect">
            <a:avLst/>
          </a:prstGeo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6419850" y="3160639"/>
            <a:ext cx="5772150" cy="369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7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latin typeface="+mj-lt"/>
              </a:rPr>
              <a:t>Widespread G x E underlies strong patterns of local adaptation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 smtClean="0">
                <a:latin typeface="+mj-lt"/>
              </a:rPr>
              <a:t>Conditional effects are common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In terms of breeding, we may be able to select stable QTL or stack together conditionally beneficial QTL to minimize tradeoffs and improve general vigor and climate adaptation.</a:t>
            </a:r>
          </a:p>
          <a:p>
            <a:endParaRPr lang="en-US" sz="22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There is more to come: </a:t>
            </a:r>
            <a:r>
              <a:rPr lang="en-US" sz="2200" dirty="0" smtClean="0"/>
              <a:t>The diversity panel will </a:t>
            </a:r>
            <a:r>
              <a:rPr lang="en-US" sz="2200" dirty="0"/>
              <a:t>expand </a:t>
            </a:r>
            <a:r>
              <a:rPr lang="en-US" sz="2200" dirty="0" smtClean="0"/>
              <a:t>available genetic variance and opportunities </a:t>
            </a:r>
            <a:r>
              <a:rPr lang="en-US" sz="2200" dirty="0"/>
              <a:t>for studying </a:t>
            </a:r>
            <a:r>
              <a:rPr lang="en-US" sz="2200" dirty="0" smtClean="0"/>
              <a:t>adaptability and GxE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We hope this resource will be useful to the community and welcome collaborative efforts.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641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Switchgrass is the model herbaceous bioenergy crop. 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460875"/>
          </a:xfrm>
        </p:spPr>
        <p:txBody>
          <a:bodyPr>
            <a:noAutofit/>
          </a:bodyPr>
          <a:lstStyle/>
          <a:p>
            <a:r>
              <a:rPr lang="en-US" altLang="en-US" sz="2400" b="1" dirty="0" smtClean="0">
                <a:solidFill>
                  <a:srgbClr val="002060"/>
                </a:solidFill>
              </a:rPr>
              <a:t>Native to North America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Widespread distribution and wide environmental adaptation</a:t>
            </a:r>
          </a:p>
          <a:p>
            <a:endParaRPr lang="en-US" altLang="en-US" sz="2400" b="1" dirty="0" smtClean="0">
              <a:solidFill>
                <a:srgbClr val="002060"/>
              </a:solidFill>
            </a:endParaRP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Productive on marginal lands 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High yielding (7-10 tons dry matter per acre)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If grown on ~5% of land in a 25 mile area, could supply a bioenergy plant 24/7/365</a:t>
            </a:r>
          </a:p>
        </p:txBody>
      </p:sp>
      <p:pic>
        <p:nvPicPr>
          <p:cNvPr id="8" name="Picture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63142"/>
            <a:ext cx="5664916" cy="47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192618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~8 USDA Cold Hardiness Zones</a:t>
            </a:r>
          </a:p>
          <a:p>
            <a:r>
              <a:rPr lang="en-US" dirty="0" smtClean="0"/>
              <a:t>~60 inch variation in Annual Precipitation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083" y="782257"/>
            <a:ext cx="61869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</a:endParaRPr>
          </a:p>
          <a:p>
            <a:r>
              <a:rPr lang="en-US" sz="1400" b="1" u="sng" dirty="0">
                <a:latin typeface="+mj-lt"/>
              </a:rPr>
              <a:t>Collaborators</a:t>
            </a:r>
          </a:p>
          <a:p>
            <a:endParaRPr lang="en-US" sz="1400" b="1" dirty="0" smtClean="0">
              <a:latin typeface="+mj-lt"/>
            </a:endParaRPr>
          </a:p>
          <a:p>
            <a:r>
              <a:rPr lang="en-US" sz="1400" b="1" dirty="0" smtClean="0">
                <a:latin typeface="+mj-lt"/>
              </a:rPr>
              <a:t>Tom </a:t>
            </a:r>
            <a:r>
              <a:rPr lang="en-US" sz="1400" b="1" dirty="0" err="1" smtClean="0">
                <a:latin typeface="+mj-lt"/>
              </a:rPr>
              <a:t>Juenger</a:t>
            </a:r>
            <a:r>
              <a:rPr lang="en-US" sz="1400" b="1" dirty="0" smtClean="0">
                <a:latin typeface="+mj-lt"/>
              </a:rPr>
              <a:t>		(UT Austin)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David Lowry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Michigan State University)</a:t>
            </a:r>
          </a:p>
          <a:p>
            <a:r>
              <a:rPr lang="en-US" sz="1400" b="1" dirty="0">
                <a:latin typeface="+mj-lt"/>
              </a:rPr>
              <a:t>Felix </a:t>
            </a:r>
            <a:r>
              <a:rPr lang="en-US" sz="1400" b="1" dirty="0" err="1">
                <a:latin typeface="+mj-lt"/>
              </a:rPr>
              <a:t>Fritschi</a:t>
            </a:r>
            <a:r>
              <a:rPr lang="en-US" sz="1400" b="1" dirty="0">
                <a:latin typeface="+mj-lt"/>
              </a:rPr>
              <a:t>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Mizzou)</a:t>
            </a:r>
          </a:p>
          <a:p>
            <a:r>
              <a:rPr lang="en-US" sz="1400" b="1" dirty="0">
                <a:latin typeface="+mj-lt"/>
              </a:rPr>
              <a:t>Phil Fay 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USDA-ARS, Temple TX)</a:t>
            </a:r>
          </a:p>
          <a:p>
            <a:r>
              <a:rPr lang="en-US" sz="1400" b="1" dirty="0">
                <a:latin typeface="+mj-lt"/>
              </a:rPr>
              <a:t>Jason Bonnette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UT Austin</a:t>
            </a:r>
            <a:r>
              <a:rPr lang="en-US" sz="1400" b="1" dirty="0" smtClean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Laura Bartley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University of Oklahoma)</a:t>
            </a:r>
          </a:p>
          <a:p>
            <a:r>
              <a:rPr lang="en-US" sz="1400" b="1" dirty="0">
                <a:latin typeface="+mj-lt"/>
              </a:rPr>
              <a:t>John </a:t>
            </a:r>
            <a:r>
              <a:rPr lang="en-US" sz="1400" b="1" dirty="0" smtClean="0">
                <a:latin typeface="+mj-lt"/>
              </a:rPr>
              <a:t>Reilly		</a:t>
            </a:r>
            <a:r>
              <a:rPr lang="en-US" sz="1400" b="1" dirty="0">
                <a:latin typeface="+mj-lt"/>
              </a:rPr>
              <a:t>	(USDA-PML, Kingsville TX)</a:t>
            </a:r>
          </a:p>
          <a:p>
            <a:r>
              <a:rPr lang="en-US" sz="1400" b="1" dirty="0">
                <a:latin typeface="+mj-lt"/>
              </a:rPr>
              <a:t>Yanqi Wu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OSU, Stillwater OK)</a:t>
            </a:r>
          </a:p>
          <a:p>
            <a:r>
              <a:rPr lang="en-US" sz="1400" b="1" dirty="0">
                <a:latin typeface="+mj-lt"/>
              </a:rPr>
              <a:t>Monty Rouquette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TAMU-Overton, TX)</a:t>
            </a:r>
          </a:p>
          <a:p>
            <a:r>
              <a:rPr lang="en-US" sz="1400" b="1" dirty="0">
                <a:latin typeface="+mj-lt"/>
              </a:rPr>
              <a:t>Rob Mitchell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USDA-ARS, Lincoln NB)</a:t>
            </a:r>
          </a:p>
          <a:p>
            <a:r>
              <a:rPr lang="en-US" sz="1400" b="1" dirty="0" err="1">
                <a:latin typeface="+mj-lt"/>
              </a:rPr>
              <a:t>Arvid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Boe</a:t>
            </a:r>
            <a:r>
              <a:rPr lang="en-US" sz="1400" b="1" dirty="0">
                <a:latin typeface="+mj-lt"/>
              </a:rPr>
              <a:t>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SDSU, Brookings SD)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Kyle Turner</a:t>
            </a:r>
          </a:p>
          <a:p>
            <a:r>
              <a:rPr lang="en-US" sz="1400" b="1" dirty="0">
                <a:latin typeface="+mj-lt"/>
              </a:rPr>
              <a:t>Nathan </a:t>
            </a:r>
            <a:r>
              <a:rPr lang="en-US" sz="1400" b="1" dirty="0" err="1">
                <a:latin typeface="+mj-lt"/>
              </a:rPr>
              <a:t>Pfluger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Matt Donoghue</a:t>
            </a:r>
          </a:p>
          <a:p>
            <a:r>
              <a:rPr lang="en-US" sz="1400" b="1" dirty="0">
                <a:latin typeface="+mj-lt"/>
              </a:rPr>
              <a:t>Chris Bourbois</a:t>
            </a:r>
          </a:p>
          <a:p>
            <a:r>
              <a:rPr lang="en-US" sz="1400" b="1" dirty="0">
                <a:latin typeface="+mj-lt"/>
              </a:rPr>
              <a:t>Jonathan </a:t>
            </a:r>
            <a:r>
              <a:rPr lang="en-US" sz="1400" b="1" dirty="0" err="1">
                <a:latin typeface="+mj-lt"/>
              </a:rPr>
              <a:t>Colen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Sam Lutfy</a:t>
            </a:r>
          </a:p>
          <a:p>
            <a:r>
              <a:rPr lang="en-US" sz="1400" b="1" dirty="0">
                <a:latin typeface="+mj-lt"/>
              </a:rPr>
              <a:t>Marissa Van </a:t>
            </a:r>
            <a:r>
              <a:rPr lang="en-US" sz="1400" b="1" dirty="0" err="1">
                <a:latin typeface="+mj-lt"/>
              </a:rPr>
              <a:t>Damme</a:t>
            </a:r>
            <a:endParaRPr lang="en-US" sz="1400" b="1" dirty="0">
              <a:latin typeface="+mj-lt"/>
            </a:endParaRPr>
          </a:p>
          <a:p>
            <a:r>
              <a:rPr lang="en-US" sz="1400" b="1" dirty="0" smtClean="0">
                <a:latin typeface="+mj-lt"/>
              </a:rPr>
              <a:t>Quinn </a:t>
            </a:r>
            <a:r>
              <a:rPr lang="en-US" sz="1400" b="1" dirty="0" err="1">
                <a:latin typeface="+mj-lt"/>
              </a:rPr>
              <a:t>Hiers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Paige Overton</a:t>
            </a:r>
          </a:p>
          <a:p>
            <a:r>
              <a:rPr lang="en-US" sz="1400" b="1" dirty="0">
                <a:latin typeface="+mj-lt"/>
              </a:rPr>
              <a:t>John Row</a:t>
            </a:r>
          </a:p>
          <a:p>
            <a:r>
              <a:rPr lang="en-US" sz="1400" b="1" dirty="0">
                <a:latin typeface="+mj-lt"/>
              </a:rPr>
              <a:t>Joey Budi</a:t>
            </a:r>
          </a:p>
          <a:p>
            <a:r>
              <a:rPr lang="en-US" sz="1400" b="1" dirty="0">
                <a:latin typeface="+mj-lt"/>
              </a:rPr>
              <a:t>Logan Simon</a:t>
            </a:r>
          </a:p>
          <a:p>
            <a:r>
              <a:rPr lang="en-US" sz="1400" b="1" dirty="0">
                <a:latin typeface="+mj-lt"/>
              </a:rPr>
              <a:t>	</a:t>
            </a:r>
            <a:endParaRPr lang="en-US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3851" y="3751308"/>
            <a:ext cx="2052839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4" y="174498"/>
            <a:ext cx="2771212" cy="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18" y="152174"/>
            <a:ext cx="3276430" cy="63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0012" y="1177185"/>
            <a:ext cx="556097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Jeremy Schmutz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(JGI/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Jerry Jenkins	     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 err="1">
                <a:latin typeface="+mj-lt"/>
              </a:rPr>
              <a:t>Avinash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Sreedasyam</a:t>
            </a:r>
            <a:r>
              <a:rPr lang="en-US" sz="1400" b="1" dirty="0">
                <a:latin typeface="+mj-lt"/>
              </a:rPr>
              <a:t>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Sujan Mamidi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John Lovell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 err="1">
                <a:latin typeface="+mj-lt"/>
              </a:rPr>
              <a:t>Shiangqiang</a:t>
            </a:r>
            <a:r>
              <a:rPr lang="en-US" sz="1400" b="1" dirty="0">
                <a:latin typeface="+mj-lt"/>
              </a:rPr>
              <a:t> Shu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(LBL)</a:t>
            </a:r>
          </a:p>
          <a:p>
            <a:r>
              <a:rPr lang="en-US" sz="1400" b="1" dirty="0">
                <a:latin typeface="+mj-lt"/>
              </a:rPr>
              <a:t>Dan Rokhsar 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(DOE JGI)</a:t>
            </a:r>
          </a:p>
          <a:p>
            <a:r>
              <a:rPr lang="en-US" sz="1400" b="1" dirty="0">
                <a:latin typeface="+mj-lt"/>
              </a:rPr>
              <a:t>Kerrie Barry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(DOE JGI)</a:t>
            </a: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</p:txBody>
      </p:sp>
      <p:pic>
        <p:nvPicPr>
          <p:cNvPr id="7" name="Picture 2" descr="http://upload.wikimedia.org/wikipedia/commons/0/03/NSF_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63427" y="3532065"/>
            <a:ext cx="1508899" cy="143655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273696" y="5160381"/>
            <a:ext cx="21755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+mj-lt"/>
              </a:rPr>
              <a:t>Funding </a:t>
            </a:r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DOE Sustainability</a:t>
            </a:r>
          </a:p>
          <a:p>
            <a:r>
              <a:rPr lang="en-US" b="1" dirty="0">
                <a:latin typeface="+mj-lt"/>
              </a:rPr>
              <a:t>JGI CSP</a:t>
            </a:r>
          </a:p>
          <a:p>
            <a:r>
              <a:rPr lang="en-US" b="1" dirty="0">
                <a:latin typeface="+mj-lt"/>
              </a:rPr>
              <a:t>NSF PGRP</a:t>
            </a:r>
          </a:p>
          <a:p>
            <a:r>
              <a:rPr lang="en-US" b="1" dirty="0">
                <a:latin typeface="+mj-lt"/>
              </a:rPr>
              <a:t>DOE </a:t>
            </a:r>
            <a:r>
              <a:rPr lang="en-US" b="1" dirty="0" err="1">
                <a:latin typeface="+mj-lt"/>
              </a:rPr>
              <a:t>Arpa</a:t>
            </a:r>
            <a:r>
              <a:rPr lang="en-US" b="1" dirty="0">
                <a:latin typeface="+mj-lt"/>
              </a:rPr>
              <a:t>-e</a:t>
            </a:r>
          </a:p>
          <a:p>
            <a:endParaRPr lang="en-US" altLang="en-US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6" y="4116721"/>
            <a:ext cx="4876028" cy="2741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857" y="40175"/>
            <a:ext cx="3457143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Is switchgrass locally adapted to climatic gradients? If so, at what spatial scales?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  <a:cs typeface="Times New Roman" panose="02020603050405020304" pitchFamily="18" charset="0"/>
              </a:rPr>
              <a:t>What are the mechanisms, traits, and genes important for current or future adaptation to climate</a:t>
            </a:r>
            <a:r>
              <a:rPr lang="en-US" altLang="en-US" sz="2400" b="1" dirty="0">
                <a:solidFill>
                  <a:srgbClr val="002060"/>
                </a:solidFill>
              </a:rPr>
              <a:t>?  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How important are genetic tradeoffs in driving patterns of climate adaptation?  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28" y="1825625"/>
            <a:ext cx="27297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07" y="310721"/>
            <a:ext cx="1534080" cy="206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2432401" y="4693983"/>
            <a:ext cx="1422812" cy="191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/>
          <a:stretch/>
        </p:blipFill>
        <p:spPr bwMode="auto">
          <a:xfrm>
            <a:off x="5941387" y="5071944"/>
            <a:ext cx="1548884" cy="146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62387"/>
            <a:ext cx="1520611" cy="210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73" y="347724"/>
            <a:ext cx="1737771" cy="186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35" y="418931"/>
            <a:ext cx="1981200" cy="164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10" y="2600529"/>
            <a:ext cx="1447517" cy="200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26" y="2713747"/>
            <a:ext cx="2141579" cy="17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2012-06-13 16.33.08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682" y="221858"/>
            <a:ext cx="1661072" cy="22147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3658" y="4921246"/>
            <a:ext cx="1689501" cy="1689501"/>
          </a:xfrm>
          <a:prstGeom prst="rect">
            <a:avLst/>
          </a:prstGeom>
        </p:spPr>
      </p:pic>
      <p:sp>
        <p:nvSpPr>
          <p:cNvPr id="22" name="AutoShape 10" descr="Image result for Kate Behrman"/>
          <p:cNvSpPr>
            <a:spLocks noChangeAspect="1" noChangeArrowheads="1"/>
          </p:cNvSpPr>
          <p:nvPr/>
        </p:nvSpPr>
        <p:spPr bwMode="auto">
          <a:xfrm>
            <a:off x="1587501" y="-136526"/>
            <a:ext cx="2876551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8" r="11156"/>
          <a:stretch/>
        </p:blipFill>
        <p:spPr bwMode="auto">
          <a:xfrm>
            <a:off x="194830" y="4713448"/>
            <a:ext cx="2000250" cy="194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99" y="178865"/>
            <a:ext cx="1361319" cy="2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21" y="4803435"/>
            <a:ext cx="2465807" cy="184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Jeremy Schmutz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1" y="2213791"/>
            <a:ext cx="1659272" cy="24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70" y="2454542"/>
            <a:ext cx="1648237" cy="219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ike Aspinwal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71" y="2391389"/>
            <a:ext cx="1542376" cy="23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ece.ufl.edu/wp-content/uploads/2018/03/picture-1973-1479176118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47" y="4770862"/>
            <a:ext cx="142875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37" y="2598483"/>
            <a:ext cx="1714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switchgrass diversity panel was planted in ten common gardens to study adaptation: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Diversity Panel</a:t>
            </a:r>
          </a:p>
          <a:p>
            <a:r>
              <a:rPr lang="en-US" sz="1800" dirty="0" smtClean="0"/>
              <a:t>~700 plants, ~40 million SNPs @ ~45x coverage</a:t>
            </a:r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Gardens</a:t>
            </a:r>
          </a:p>
          <a:p>
            <a:r>
              <a:rPr lang="en-US" sz="1800" dirty="0" smtClean="0"/>
              <a:t>10 U.S. Sites, 17° latitude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39688" y="6189663"/>
            <a:ext cx="1211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Collaborative and community building effort – including involvement of DOE JGI, DOE Bioenergy Centers, CIMMYT, Ladybird Johnson Wildflower Center and many others…..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5877719" y="2498689"/>
            <a:ext cx="5772150" cy="369736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839788" y="2505075"/>
            <a:ext cx="423118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574062" y="4019550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925791" y="3620075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2012-06-13 16.33.08.jpg"/>
          <p:cNvPicPr>
            <a:picLocks noChangeAspect="1"/>
          </p:cNvPicPr>
          <p:nvPr/>
        </p:nvPicPr>
        <p:blipFill rotWithShape="1">
          <a:blip r:embed="rId2" cstate="print"/>
          <a:srcRect t="21234"/>
          <a:stretch/>
        </p:blipFill>
        <p:spPr>
          <a:xfrm>
            <a:off x="2389310" y="-11575"/>
            <a:ext cx="2324937" cy="2441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3738" y="683986"/>
            <a:ext cx="3193853" cy="1796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04" y="1490637"/>
            <a:ext cx="2437893" cy="2437893"/>
          </a:xfrm>
          <a:prstGeom prst="rect">
            <a:avLst/>
          </a:prstGeom>
        </p:spPr>
      </p:pic>
      <p:pic>
        <p:nvPicPr>
          <p:cNvPr id="11" name="Picture 10" descr="2012-06-13 15.01.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045141"/>
            <a:ext cx="2414941" cy="3219921"/>
          </a:xfrm>
          <a:prstGeom prst="rect">
            <a:avLst/>
          </a:prstGeom>
        </p:spPr>
      </p:pic>
      <p:pic>
        <p:nvPicPr>
          <p:cNvPr id="12" name="Picture 4" descr="Image result for dji matrice pr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71" y="3340339"/>
            <a:ext cx="3271573" cy="12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744" y="3395472"/>
            <a:ext cx="3985899" cy="1362269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11"/>
            <a:ext cx="2917703" cy="21882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449" b="19678"/>
          <a:stretch/>
        </p:blipFill>
        <p:spPr>
          <a:xfrm rot="16200000">
            <a:off x="8488972" y="-523845"/>
            <a:ext cx="3202994" cy="4203063"/>
          </a:xfrm>
          <a:prstGeom prst="rect">
            <a:avLst/>
          </a:prstGeom>
        </p:spPr>
      </p:pic>
      <p:pic>
        <p:nvPicPr>
          <p:cNvPr id="7" name="Picture 6" descr="switchgrass_30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7987" y="1"/>
            <a:ext cx="2064406" cy="3179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 r="9091" b="24972"/>
          <a:stretch/>
        </p:blipFill>
        <p:spPr>
          <a:xfrm>
            <a:off x="4746695" y="4584308"/>
            <a:ext cx="7445306" cy="2309007"/>
          </a:xfrm>
          <a:prstGeom prst="rect">
            <a:avLst/>
          </a:prstGeom>
        </p:spPr>
      </p:pic>
      <p:pic>
        <p:nvPicPr>
          <p:cNvPr id="10" name="Picture 9" descr="2012-06-13 16.36.23.jpg"/>
          <p:cNvPicPr>
            <a:picLocks noChangeAspect="1"/>
          </p:cNvPicPr>
          <p:nvPr/>
        </p:nvPicPr>
        <p:blipFill rotWithShape="1">
          <a:blip r:embed="rId12" cstate="print"/>
          <a:srcRect b="5960"/>
          <a:stretch/>
        </p:blipFill>
        <p:spPr>
          <a:xfrm>
            <a:off x="2414941" y="3926558"/>
            <a:ext cx="2379456" cy="298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5" y="4402279"/>
            <a:ext cx="2664678" cy="25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00200" y="3300373"/>
            <a:ext cx="4861244" cy="3206333"/>
            <a:chOff x="76200" y="3300372"/>
            <a:chExt cx="4861244" cy="32063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4076083"/>
              <a:ext cx="4861244" cy="2430622"/>
            </a:xfrm>
            <a:prstGeom prst="rect">
              <a:avLst/>
            </a:prstGeom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w15="http://schemas.microsoft.com/office/word/2012/wordml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lc="http://schemas.openxmlformats.org/drawingml/2006/lockedCanvas"/>
              </a:ext>
            </a:extLst>
          </p:spPr>
        </p:pic>
        <p:sp>
          <p:nvSpPr>
            <p:cNvPr id="4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274845" y="3300372"/>
              <a:ext cx="3910882" cy="485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Climate Niche Characterization</a:t>
              </a:r>
            </a:p>
          </p:txBody>
        </p:sp>
      </p:grpSp>
      <p:sp>
        <p:nvSpPr>
          <p:cNvPr id="7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<p:cNvSpPr>
            <a:spLocks noChangeAspect="1" noChangeArrowheads="1"/>
          </p:cNvSpPr>
          <p:nvPr/>
        </p:nvSpPr>
        <p:spPr bwMode="auto">
          <a:xfrm>
            <a:off x="1798846" y="152401"/>
            <a:ext cx="3169957" cy="4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rgbClr val="002060"/>
                </a:solidFill>
                <a:latin typeface="+mj-lt"/>
              </a:rPr>
              <a:t>Association &amp; Population Genomic Studies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942678" y="159922"/>
            <a:ext cx="3572923" cy="2595368"/>
            <a:chOff x="5418676" y="159922"/>
            <a:chExt cx="4026949" cy="2595368"/>
          </a:xfrm>
        </p:grpSpPr>
        <p:pic>
          <p:nvPicPr>
            <p:cNvPr id="5" name="Picture 8" descr="Genomic Selection - Fig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676" y="1219120"/>
              <a:ext cx="3715385" cy="153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5867400" y="159922"/>
              <a:ext cx="3578225" cy="770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Genomic Selection &amp; Breeding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6810" y="3173788"/>
            <a:ext cx="2565126" cy="3409892"/>
            <a:chOff x="6102809" y="3173788"/>
            <a:chExt cx="2565126" cy="3409892"/>
          </a:xfrm>
        </p:grpSpPr>
        <p:pic>
          <p:nvPicPr>
            <p:cNvPr id="6" name="Picture 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518" y="3657600"/>
              <a:ext cx="2030095" cy="2926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02809" y="3173788"/>
              <a:ext cx="256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Agronomic modeling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3" y="928112"/>
            <a:ext cx="5619415" cy="22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fireworks, black&#10;&#10;Description automatically generated">
            <a:extLst>
              <a:ext uri="{FF2B5EF4-FFF2-40B4-BE49-F238E27FC236}">
                <a16:creationId xmlns:a16="http://schemas.microsoft.com/office/drawing/2014/main" id="{CF6FE899-3137-447E-896A-E6344F400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15" y="4129314"/>
            <a:ext cx="2928879" cy="2743227"/>
          </a:xfrm>
          <a:prstGeom prst="rect">
            <a:avLst/>
          </a:prstGeom>
        </p:spPr>
      </p:pic>
      <p:pic>
        <p:nvPicPr>
          <p:cNvPr id="3" name="Picture 2" descr="Fireworks in the sky&#10;&#10;Description automatically generated">
            <a:extLst>
              <a:ext uri="{FF2B5EF4-FFF2-40B4-BE49-F238E27FC236}">
                <a16:creationId xmlns:a16="http://schemas.microsoft.com/office/drawing/2014/main" id="{5205956C-5FC1-4D73-86ED-AD4CA98C6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45" y="1318674"/>
            <a:ext cx="2929335" cy="2743200"/>
          </a:xfrm>
          <a:prstGeom prst="rect">
            <a:avLst/>
          </a:prstGeom>
        </p:spPr>
      </p:pic>
      <p:pic>
        <p:nvPicPr>
          <p:cNvPr id="4" name="Picture 3" descr="A picture containing object, fireworks, tall, standing&#10;&#10;Description automatically generated">
            <a:extLst>
              <a:ext uri="{FF2B5EF4-FFF2-40B4-BE49-F238E27FC236}">
                <a16:creationId xmlns:a16="http://schemas.microsoft.com/office/drawing/2014/main" id="{57E1E371-2EA2-4D13-96A9-DE7CAE828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46" y="4114800"/>
            <a:ext cx="2926855" cy="2743200"/>
          </a:xfrm>
          <a:prstGeom prst="rect">
            <a:avLst/>
          </a:prstGeom>
        </p:spPr>
      </p:pic>
      <p:pic>
        <p:nvPicPr>
          <p:cNvPr id="5" name="Picture 4" descr="A picture containing plant, grass, fireworks&#10;&#10;Description automatically generated">
            <a:extLst>
              <a:ext uri="{FF2B5EF4-FFF2-40B4-BE49-F238E27FC236}">
                <a16:creationId xmlns:a16="http://schemas.microsoft.com/office/drawing/2014/main" id="{C87E1EB0-1441-443F-94B4-6A0A923E3A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19" y="4114800"/>
            <a:ext cx="2955105" cy="2743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1720703" y="1342828"/>
            <a:ext cx="3126926" cy="27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479851" y="2546499"/>
            <a:ext cx="249864" cy="147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Fireworks in the sky&#10;&#10;Description automatically generated">
            <a:extLst>
              <a:ext uri="{FF2B5EF4-FFF2-40B4-BE49-F238E27FC236}">
                <a16:creationId xmlns:a16="http://schemas.microsoft.com/office/drawing/2014/main" id="{63FB15CB-C402-439E-BD3E-3CAEA5B27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79" y="1329094"/>
            <a:ext cx="2924532" cy="27432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Population Structure and Demography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729715" y="13783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Northern Upland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8727" y="13783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Northern Upland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9715" y="41863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Coastal Lowland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11237" y="41863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Coastal Lowland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4519" y="41863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Texas Lowland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6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2019 Diversity Panel Data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Tiller Count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99920" y="1323136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"/>
          <a:stretch/>
        </p:blipFill>
        <p:spPr>
          <a:xfrm>
            <a:off x="4865294" y="1676400"/>
            <a:ext cx="4888306" cy="5137029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7844" y="409310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Latitude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80769" y="259995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88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G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20107E"/>
      </a:accent1>
      <a:accent2>
        <a:srgbClr val="D57B31"/>
      </a:accent2>
      <a:accent3>
        <a:srgbClr val="4A77BA"/>
      </a:accent3>
      <a:accent4>
        <a:srgbClr val="992D2D"/>
      </a:accent4>
      <a:accent5>
        <a:srgbClr val="F9DB27"/>
      </a:accent5>
      <a:accent6>
        <a:srgbClr val="1E64B8"/>
      </a:accent6>
      <a:hlink>
        <a:srgbClr val="1CD313"/>
      </a:hlink>
      <a:folHlink>
        <a:srgbClr val="7F7F7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1032</Words>
  <Application>Microsoft Office PowerPoint</Application>
  <PresentationFormat>Widescreen</PresentationFormat>
  <Paragraphs>189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Comic Sans MS</vt:lpstr>
      <vt:lpstr>Times New Roman</vt:lpstr>
      <vt:lpstr>Office Theme</vt:lpstr>
      <vt:lpstr>Genetics of Genotype-By-Environment Interactions in the Switchgrass Diversity Panel</vt:lpstr>
      <vt:lpstr>Switchgrass is the model herbaceous bioenergy crop. </vt:lpstr>
      <vt:lpstr>Switchgrass is the model herbaceous bioenergy crop. </vt:lpstr>
      <vt:lpstr>PowerPoint Presentation</vt:lpstr>
      <vt:lpstr>The switchgrass diversity panel was planted in ten common gardens to study adaptation:</vt:lpstr>
      <vt:lpstr>PowerPoint Presentation</vt:lpstr>
      <vt:lpstr>PowerPoint Presentation</vt:lpstr>
      <vt:lpstr>Population Structure and Demography</vt:lpstr>
      <vt:lpstr>2019 Diversity Panel Data</vt:lpstr>
      <vt:lpstr>GxE across the common gardens</vt:lpstr>
      <vt:lpstr>GxE across the common gardens</vt:lpstr>
      <vt:lpstr>GxE in winter survival</vt:lpstr>
      <vt:lpstr>GxE in winter survival</vt:lpstr>
      <vt:lpstr>GxE in winter survival</vt:lpstr>
      <vt:lpstr>GxE in flowering time</vt:lpstr>
      <vt:lpstr>Pattern of GxE in flowering</vt:lpstr>
      <vt:lpstr>GxE in flowering time</vt:lpstr>
      <vt:lpstr>Pattern of GxE Effects</vt:lpstr>
      <vt:lpstr>Summary and Outlook</vt:lpstr>
      <vt:lpstr>PowerPoint Presentation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Genotype-By-Environment Interactions in the Switchgrass Diversity Panel</dc:title>
  <dc:creator>MacQueen, Alice H</dc:creator>
  <cp:lastModifiedBy>MacQueen, Alice H</cp:lastModifiedBy>
  <cp:revision>40</cp:revision>
  <dcterms:created xsi:type="dcterms:W3CDTF">2020-01-06T20:21:20Z</dcterms:created>
  <dcterms:modified xsi:type="dcterms:W3CDTF">2020-01-07T23:37:47Z</dcterms:modified>
</cp:coreProperties>
</file>